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7" r:id="rId9"/>
    <p:sldId id="264" r:id="rId10"/>
    <p:sldId id="265" r:id="rId11"/>
    <p:sldId id="266" r:id="rId12"/>
    <p:sldId id="263" r:id="rId13"/>
    <p:sldId id="268" r:id="rId14"/>
    <p:sldId id="269" r:id="rId15"/>
    <p:sldId id="270" r:id="rId16"/>
    <p:sldId id="271" r:id="rId17"/>
    <p:sldId id="272" r:id="rId18"/>
    <p:sldId id="280" r:id="rId19"/>
    <p:sldId id="278" r:id="rId20"/>
    <p:sldId id="279" r:id="rId21"/>
    <p:sldId id="273" r:id="rId22"/>
    <p:sldId id="274" r:id="rId23"/>
    <p:sldId id="275" r:id="rId24"/>
    <p:sldId id="282" r:id="rId25"/>
    <p:sldId id="276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168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D5CC8-0785-4375-9F0A-AB527B5F14DA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2DB20-B5B7-4B68-AC84-FB67C210E9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590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FE71E-12FB-4DC0-AFBC-81525438573C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DCCC-5705-4A27-8994-99D5CC940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717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FE71E-12FB-4DC0-AFBC-81525438573C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DCCC-5705-4A27-8994-99D5CC940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69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FE71E-12FB-4DC0-AFBC-81525438573C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DCCC-5705-4A27-8994-99D5CC940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70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FE71E-12FB-4DC0-AFBC-81525438573C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DCCC-5705-4A27-8994-99D5CC940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52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FE71E-12FB-4DC0-AFBC-81525438573C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DCCC-5705-4A27-8994-99D5CC940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185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FE71E-12FB-4DC0-AFBC-81525438573C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DCCC-5705-4A27-8994-99D5CC940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6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FE71E-12FB-4DC0-AFBC-81525438573C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DCCC-5705-4A27-8994-99D5CC940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47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FE71E-12FB-4DC0-AFBC-81525438573C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DCCC-5705-4A27-8994-99D5CC940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71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FE71E-12FB-4DC0-AFBC-81525438573C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DCCC-5705-4A27-8994-99D5CC940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8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FE71E-12FB-4DC0-AFBC-81525438573C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DCCC-5705-4A27-8994-99D5CC940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569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FE71E-12FB-4DC0-AFBC-81525438573C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DCCC-5705-4A27-8994-99D5CC940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85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FE71E-12FB-4DC0-AFBC-81525438573C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0DCCC-5705-4A27-8994-99D5CC940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58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인공지능의 정의와 역사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6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방법론에 따른 구분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지식 </a:t>
            </a:r>
            <a:r>
              <a:rPr lang="ko-KR" altLang="en-US" dirty="0" err="1" smtClean="0"/>
              <a:t>기반형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smtClean="0"/>
              <a:t>입력되어 저장된 지식만을 이용해 의사 결정을 하는 방법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ko-KR" altLang="en-US" sz="1800" dirty="0" smtClean="0"/>
              <a:t>만약 </a:t>
            </a:r>
            <a:r>
              <a:rPr lang="en-US" altLang="ko-KR" sz="1800" dirty="0" smtClean="0"/>
              <a:t>A</a:t>
            </a:r>
            <a:r>
              <a:rPr lang="ko-KR" altLang="en-US" sz="1800" dirty="0" smtClean="0"/>
              <a:t>의 상황이면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a , B</a:t>
            </a:r>
            <a:r>
              <a:rPr lang="ko-KR" altLang="en-US" sz="1800" dirty="0" smtClean="0"/>
              <a:t>의 상황이면 </a:t>
            </a:r>
            <a:r>
              <a:rPr lang="en-US" altLang="ko-KR" sz="1800" dirty="0" smtClean="0"/>
              <a:t>b </a:t>
            </a:r>
            <a:r>
              <a:rPr lang="ko-KR" altLang="en-US" sz="1800" dirty="0" smtClean="0"/>
              <a:t>이렇게 이미 있는 지식을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그대로 컴퓨터에게 전달해 주는 것이다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ko-KR" altLang="en-US" sz="1800" dirty="0" smtClean="0"/>
              <a:t>전문가인 사람의 지식을 </a:t>
            </a:r>
            <a:r>
              <a:rPr lang="ko-KR" altLang="en-US" sz="1800" dirty="0" err="1" smtClean="0"/>
              <a:t>흉내내</a:t>
            </a:r>
            <a:r>
              <a:rPr lang="ko-KR" altLang="en-US" sz="1800" dirty="0" smtClean="0"/>
              <a:t> 출력하는 것으로 볼 수 있다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ko-KR" altLang="en-US" sz="1800" dirty="0" smtClean="0"/>
              <a:t>하지만 </a:t>
            </a:r>
            <a:r>
              <a:rPr lang="ko-KR" altLang="en-US" sz="1800" dirty="0" smtClean="0">
                <a:solidFill>
                  <a:srgbClr val="FF0000"/>
                </a:solidFill>
              </a:rPr>
              <a:t>좁은</a:t>
            </a:r>
            <a:r>
              <a:rPr lang="ko-KR" altLang="en-US" sz="1800" dirty="0" smtClean="0"/>
              <a:t> </a:t>
            </a:r>
            <a:r>
              <a:rPr lang="ko-KR" altLang="en-US" sz="1800" dirty="0" smtClean="0">
                <a:solidFill>
                  <a:srgbClr val="FF0000"/>
                </a:solidFill>
              </a:rPr>
              <a:t>범위의 지식</a:t>
            </a:r>
            <a:r>
              <a:rPr lang="ko-KR" altLang="en-US" sz="1800" dirty="0" smtClean="0"/>
              <a:t>을 단기간에 활용할 수 있도록 하는 것을 가능하지만 대량의 데이터를 모두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입력에는 한계가 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기반형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smtClean="0"/>
              <a:t>입력되어 저장된 대량의 지식에서 새로운 지식을 추출하여 획득해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이용하여 의사 결정하는 방법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ko-KR" altLang="en-US" sz="1800" dirty="0" smtClean="0"/>
              <a:t>지식 </a:t>
            </a:r>
            <a:r>
              <a:rPr lang="ko-KR" altLang="en-US" sz="1800" dirty="0" err="1" smtClean="0"/>
              <a:t>기반형을</a:t>
            </a:r>
            <a:r>
              <a:rPr lang="ko-KR" altLang="en-US" sz="1800" dirty="0" smtClean="0"/>
              <a:t> 보완해 개발된 방법으로 먼저 사람이 입력해준 지식을 학습하는 과정을 </a:t>
            </a:r>
            <a:r>
              <a:rPr lang="ko-KR" altLang="en-US" sz="1800" dirty="0" err="1" smtClean="0"/>
              <a:t>거친후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그 학습 결과를 바탕으로 </a:t>
            </a:r>
            <a:r>
              <a:rPr lang="ko-KR" altLang="en-US" sz="1800" dirty="0" smtClean="0">
                <a:solidFill>
                  <a:srgbClr val="FF0000"/>
                </a:solidFill>
              </a:rPr>
              <a:t>입력해준 </a:t>
            </a:r>
            <a:r>
              <a:rPr lang="ko-KR" altLang="en-US" sz="1800" dirty="0" err="1" smtClean="0">
                <a:solidFill>
                  <a:srgbClr val="FF0000"/>
                </a:solidFill>
              </a:rPr>
              <a:t>지식외의</a:t>
            </a:r>
            <a:r>
              <a:rPr lang="ko-KR" altLang="en-US" sz="1800" dirty="0" smtClean="0">
                <a:solidFill>
                  <a:srgbClr val="FF0000"/>
                </a:solidFill>
              </a:rPr>
              <a:t> 새로운 지식을 추출하여 획득 </a:t>
            </a:r>
            <a:r>
              <a:rPr lang="ko-KR" altLang="en-US" sz="1800" dirty="0" err="1" smtClean="0">
                <a:solidFill>
                  <a:srgbClr val="FF0000"/>
                </a:solidFill>
              </a:rPr>
              <a:t>하게된다</a:t>
            </a:r>
            <a:r>
              <a:rPr lang="en-US" altLang="ko-KR" sz="1800" dirty="0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1800" dirty="0" smtClean="0"/>
              <a:t>이렇게 기계학습을 통해 이루어지는 데이터 기반 형을 </a:t>
            </a:r>
            <a:r>
              <a:rPr lang="ko-KR" altLang="en-US" sz="1800" b="1" dirty="0" smtClean="0"/>
              <a:t>기계학습 형 </a:t>
            </a:r>
            <a:r>
              <a:rPr lang="ko-KR" altLang="en-US" sz="1800" dirty="0" smtClean="0"/>
              <a:t>이라고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부르기도 한다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809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방법론에 따른 구분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하향식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인간의 지능을 기계적으로 일부 모방함으로써 각 문제에 맞는 알고리즘을 설계해 특정 문제를 해결하고자 하는 방식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ko-KR" altLang="en-US" sz="2000" dirty="0" smtClean="0"/>
              <a:t>현재까지는 대부분 하향식으로 진행되어 왔다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상향식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인간의 뇌의 신경망의 구조와 원리를 이해해 이들을 모방함으로써 전체적인 </a:t>
            </a:r>
            <a:r>
              <a:rPr lang="ko-KR" altLang="en-US" sz="2000" dirty="0" err="1" smtClean="0"/>
              <a:t>지적능력을</a:t>
            </a:r>
            <a:r>
              <a:rPr lang="ko-KR" altLang="en-US" sz="2000" dirty="0" smtClean="0"/>
              <a:t> 기계적으로 구현하고자 하는 방식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ko-KR" altLang="en-US" sz="2000" dirty="0" smtClean="0"/>
              <a:t>앞으로 </a:t>
            </a:r>
            <a:r>
              <a:rPr lang="ko-KR" altLang="en-US" sz="2000" dirty="0" err="1" smtClean="0"/>
              <a:t>강인공지능은</a:t>
            </a:r>
            <a:r>
              <a:rPr lang="ko-KR" altLang="en-US" sz="2000" dirty="0" smtClean="0"/>
              <a:t> 상향식과 하향식을 종합해 개발될 것이다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ko-KR" altLang="en-US" sz="2000" dirty="0" smtClean="0"/>
              <a:t>각 상황의 특성에 맞는 의사결정을 하기 위해서 이다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366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인공지능의 시스템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2" y="1910556"/>
            <a:ext cx="642937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38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인공지능의 역사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59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 발명 이전의 인공지능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인공지능은 </a:t>
            </a:r>
            <a:r>
              <a:rPr lang="en-US" altLang="ko-KR" sz="2000" dirty="0" smtClean="0"/>
              <a:t>‘</a:t>
            </a:r>
            <a:r>
              <a:rPr lang="ko-KR" altLang="en-US" sz="2000" dirty="0" smtClean="0"/>
              <a:t>인공</a:t>
            </a:r>
            <a:r>
              <a:rPr lang="en-US" altLang="ko-KR" sz="2000" dirty="0" smtClean="0"/>
              <a:t>+’</a:t>
            </a:r>
            <a:r>
              <a:rPr lang="ko-KR" altLang="en-US" sz="2000" dirty="0" smtClean="0"/>
              <a:t>지능</a:t>
            </a:r>
            <a:r>
              <a:rPr lang="en-US" altLang="ko-KR" sz="2000" dirty="0" smtClean="0"/>
              <a:t>’, </a:t>
            </a:r>
            <a:r>
              <a:rPr lang="ko-KR" altLang="en-US" sz="2000" dirty="0" smtClean="0"/>
              <a:t>즉 인간의 지능을 흉내 내어 만든 것이다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18</a:t>
            </a:r>
            <a:r>
              <a:rPr lang="ko-KR" altLang="en-US" sz="2000" dirty="0" smtClean="0"/>
              <a:t>세기의 자동 인형 오토마타</a:t>
            </a:r>
            <a:r>
              <a:rPr lang="en-US" altLang="ko-KR" sz="2000" dirty="0" smtClean="0"/>
              <a:t>(Automata)</a:t>
            </a:r>
            <a:r>
              <a:rPr lang="ko-KR" altLang="en-US" sz="2000" dirty="0" smtClean="0"/>
              <a:t>도 인간이 하는 일을 하는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    인형이므로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인공지능의 범주에 들어간다</a:t>
            </a:r>
            <a:endParaRPr lang="en-US" altLang="ko-KR" sz="2000" dirty="0" smtClean="0"/>
          </a:p>
          <a:p>
            <a:endParaRPr lang="ko-KR" altLang="en-US" sz="2000" dirty="0"/>
          </a:p>
        </p:txBody>
      </p:sp>
      <p:pic>
        <p:nvPicPr>
          <p:cNvPr id="6146" name="Picture 2" descr="C:\Users\user\Desktop\vMQjRNcERjWlCxpJM1s9_jaquetdroz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2797175"/>
            <a:ext cx="607695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45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 이후의 인공지능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최초의 연산 컴퓨터 </a:t>
            </a:r>
            <a:r>
              <a:rPr lang="ko-KR" altLang="en-US" sz="2000" dirty="0" err="1" smtClean="0"/>
              <a:t>콜로서스를</a:t>
            </a:r>
            <a:r>
              <a:rPr lang="ko-KR" altLang="en-US" sz="2000" dirty="0" smtClean="0"/>
              <a:t> 만든 </a:t>
            </a:r>
            <a:r>
              <a:rPr lang="ko-KR" altLang="en-US" sz="2000" dirty="0" err="1" smtClean="0"/>
              <a:t>앨런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튜링이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1950</a:t>
            </a:r>
            <a:r>
              <a:rPr lang="ko-KR" altLang="en-US" sz="2000" dirty="0" smtClean="0"/>
              <a:t>년 </a:t>
            </a:r>
            <a:r>
              <a:rPr lang="ko-KR" altLang="en-US" sz="2000" dirty="0" err="1" smtClean="0"/>
              <a:t>튜링테스트</a:t>
            </a:r>
            <a:r>
              <a:rPr lang="ko-KR" altLang="en-US" sz="2000" dirty="0" smtClean="0"/>
              <a:t> 논문을 작성한다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논문 </a:t>
            </a:r>
            <a:r>
              <a:rPr lang="en-US" altLang="ko-KR" sz="2000" dirty="0" smtClean="0"/>
              <a:t>‘</a:t>
            </a:r>
            <a:r>
              <a:rPr lang="ko-KR" altLang="en-US" sz="2000" dirty="0" smtClean="0"/>
              <a:t>계산 기계와 지능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에서 </a:t>
            </a:r>
            <a:r>
              <a:rPr lang="ko-KR" altLang="en-US" sz="2000" dirty="0" err="1" smtClean="0"/>
              <a:t>튜링은</a:t>
            </a:r>
            <a:r>
              <a:rPr lang="ko-KR" altLang="en-US" sz="2000" dirty="0" smtClean="0"/>
              <a:t> 기계가 생각 할 수 있을까</a:t>
            </a:r>
            <a:r>
              <a:rPr lang="en-US" altLang="ko-KR" sz="2000" dirty="0" smtClean="0"/>
              <a:t>?</a:t>
            </a:r>
          </a:p>
          <a:p>
            <a:pPr marL="0" indent="0">
              <a:buNone/>
            </a:pPr>
            <a:r>
              <a:rPr lang="ko-KR" altLang="en-US" sz="2000" dirty="0" smtClean="0"/>
              <a:t>    라는 질문을 던지며 이 문제를 풀기 위해 모방 게임의 형식의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    </a:t>
            </a:r>
            <a:r>
              <a:rPr lang="ko-KR" altLang="en-US" sz="2000" dirty="0" smtClean="0"/>
              <a:t>테스트를 진행하는 걸 제안한다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en-US" altLang="ko-KR" sz="2000" dirty="0" smtClean="0"/>
              <a:t> 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 smtClean="0"/>
              <a:t>테스트를 진행하는 사람이 다른 방에 존재하는 기계와 텍스트로 대화를 나눈다고 가정하고 이때 사람이 자신과 대화하고 있는 상대를 또 다른 사람인지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기계인지 판별하지 못하면 컴퓨터는 </a:t>
            </a:r>
            <a:r>
              <a:rPr lang="ko-KR" altLang="en-US" sz="2000" dirty="0" err="1" smtClean="0"/>
              <a:t>튜링테스트를</a:t>
            </a:r>
            <a:r>
              <a:rPr lang="ko-KR" altLang="en-US" sz="2000" dirty="0" smtClean="0"/>
              <a:t> 통과하는 것이다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662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AI</a:t>
            </a:r>
            <a:r>
              <a:rPr lang="ko-KR" altLang="en-US" sz="2400" dirty="0" smtClean="0"/>
              <a:t>연구의 </a:t>
            </a:r>
            <a:r>
              <a:rPr lang="ko-KR" altLang="en-US" sz="2400" dirty="0" err="1" smtClean="0"/>
              <a:t>두가지</a:t>
            </a:r>
            <a:r>
              <a:rPr lang="ko-KR" altLang="en-US" sz="2400" dirty="0" smtClean="0"/>
              <a:t> 흐름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컴퓨터가 발명된 이후 인공지능은 두 방향으로 갈라진다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기호적</a:t>
            </a:r>
            <a:r>
              <a:rPr lang="en-US" altLang="ko-KR" dirty="0" smtClean="0"/>
              <a:t>(symbolic)AI: </a:t>
            </a:r>
            <a:r>
              <a:rPr lang="ko-KR" altLang="en-US" dirty="0" smtClean="0"/>
              <a:t>디지털 컴퓨터의 작동방식을 </a:t>
            </a:r>
            <a:r>
              <a:rPr lang="ko-KR" altLang="en-US" dirty="0" err="1" smtClean="0"/>
              <a:t>기반으로한</a:t>
            </a:r>
            <a:r>
              <a:rPr lang="en-US" altLang="ko-KR" dirty="0" smtClean="0"/>
              <a:t>AI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연결주의</a:t>
            </a:r>
            <a:r>
              <a:rPr lang="en-US" altLang="ko-KR" dirty="0" smtClean="0"/>
              <a:t>(Connectionism)AI:</a:t>
            </a:r>
            <a:r>
              <a:rPr lang="ko-KR" altLang="en-US" dirty="0" smtClean="0"/>
              <a:t>인간 뇌의 정보처리과정에서 영감을 얻은</a:t>
            </a:r>
            <a:r>
              <a:rPr lang="en-US" altLang="ko-KR" dirty="0" smtClean="0"/>
              <a:t>AI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98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제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차 </a:t>
            </a:r>
            <a:r>
              <a:rPr lang="en-US" altLang="ko-KR" sz="2400" dirty="0" smtClean="0"/>
              <a:t>AI</a:t>
            </a:r>
            <a:r>
              <a:rPr lang="ko-KR" altLang="en-US" sz="2400" dirty="0" smtClean="0"/>
              <a:t>붐</a:t>
            </a:r>
            <a:r>
              <a:rPr lang="en-US" altLang="ko-KR" sz="2400" dirty="0" smtClean="0"/>
              <a:t>(1950~1960</a:t>
            </a:r>
            <a:r>
              <a:rPr lang="ko-KR" altLang="en-US" sz="2400" dirty="0" smtClean="0"/>
              <a:t>년대</a:t>
            </a:r>
            <a:r>
              <a:rPr lang="en-US" altLang="ko-KR" sz="2400" dirty="0" smtClean="0"/>
              <a:t>):</a:t>
            </a:r>
            <a:r>
              <a:rPr lang="ko-KR" altLang="en-US" sz="2400" dirty="0" smtClean="0"/>
              <a:t>추론 탐색의 시대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기호적</a:t>
            </a:r>
            <a:r>
              <a:rPr lang="en-US" altLang="ko-KR" sz="2400" dirty="0" smtClean="0"/>
              <a:t>AI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 smtClean="0"/>
              <a:t>1950~60</a:t>
            </a:r>
            <a:r>
              <a:rPr lang="ko-KR" altLang="en-US" sz="1600" dirty="0" smtClean="0"/>
              <a:t>년대의 인공지능의 연구는 추론과 탐색을 중심으로 이루어졌다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추론 이란 인간의 사고 과정을 기호로 표현해 실행하는 것이다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탐색이란 경우의 수를 계산 결과 값으로 최적의 수를 파악하는 것이다</a:t>
            </a:r>
            <a:endParaRPr lang="en-US" altLang="ko-KR" sz="16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636912"/>
            <a:ext cx="3384376" cy="252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9992" y="2744555"/>
            <a:ext cx="3672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다트머스</a:t>
            </a:r>
            <a:r>
              <a:rPr lang="ko-KR" altLang="en-US" dirty="0"/>
              <a:t> 회의는 </a:t>
            </a:r>
            <a:r>
              <a:rPr lang="en-US" altLang="ko-KR" dirty="0" smtClean="0"/>
              <a:t>1956</a:t>
            </a:r>
            <a:r>
              <a:rPr lang="ko-KR" altLang="en-US" dirty="0" smtClean="0"/>
              <a:t>년에 인공지능이라는 </a:t>
            </a:r>
            <a:r>
              <a:rPr lang="ko-KR" altLang="en-US" dirty="0"/>
              <a:t>분야를 확립한 학술회의다</a:t>
            </a:r>
            <a:r>
              <a:rPr lang="en-US" altLang="ko-KR" dirty="0"/>
              <a:t>. </a:t>
            </a:r>
            <a:r>
              <a:rPr lang="ko-KR" altLang="en-US" dirty="0" smtClean="0"/>
              <a:t>당시 </a:t>
            </a:r>
            <a:r>
              <a:rPr lang="ko-KR" altLang="en-US" dirty="0" err="1"/>
              <a:t>다트머스</a:t>
            </a:r>
            <a:r>
              <a:rPr lang="ko-KR" altLang="en-US" dirty="0"/>
              <a:t> 대학에 있던 존 </a:t>
            </a:r>
            <a:r>
              <a:rPr lang="ko-KR" altLang="en-US" dirty="0" err="1"/>
              <a:t>매카시가</a:t>
            </a:r>
            <a:r>
              <a:rPr lang="ko-KR" altLang="en-US" dirty="0"/>
              <a:t> 개최한 것으로</a:t>
            </a:r>
            <a:r>
              <a:rPr lang="en-US" altLang="ko-KR" dirty="0"/>
              <a:t>, </a:t>
            </a:r>
            <a:r>
              <a:rPr lang="ko-KR" altLang="en-US" dirty="0"/>
              <a:t>마빈 </a:t>
            </a:r>
            <a:r>
              <a:rPr lang="ko-KR" altLang="en-US" dirty="0" err="1"/>
              <a:t>민스키</a:t>
            </a:r>
            <a:r>
              <a:rPr lang="en-US" altLang="ko-KR" dirty="0"/>
              <a:t>, </a:t>
            </a:r>
            <a:r>
              <a:rPr lang="ko-KR" altLang="en-US" dirty="0" err="1"/>
              <a:t>너대니얼</a:t>
            </a:r>
            <a:r>
              <a:rPr lang="ko-KR" altLang="en-US" dirty="0"/>
              <a:t> </a:t>
            </a:r>
            <a:r>
              <a:rPr lang="ko-KR" altLang="en-US" dirty="0" err="1"/>
              <a:t>로체스터</a:t>
            </a:r>
            <a:r>
              <a:rPr lang="en-US" altLang="ko-KR" dirty="0"/>
              <a:t>, </a:t>
            </a:r>
            <a:r>
              <a:rPr lang="ko-KR" altLang="en-US" dirty="0" err="1"/>
              <a:t>클로드</a:t>
            </a:r>
            <a:r>
              <a:rPr lang="ko-KR" altLang="en-US" dirty="0"/>
              <a:t> </a:t>
            </a:r>
            <a:r>
              <a:rPr lang="ko-KR" altLang="en-US" dirty="0" err="1"/>
              <a:t>섀넌</a:t>
            </a:r>
            <a:r>
              <a:rPr lang="ko-KR" altLang="en-US" dirty="0"/>
              <a:t> 등도 공동으로 제안했다</a:t>
            </a:r>
            <a:r>
              <a:rPr lang="en-US" altLang="ko-KR" dirty="0"/>
              <a:t>. </a:t>
            </a:r>
            <a:r>
              <a:rPr lang="ko-KR" altLang="en-US" dirty="0"/>
              <a:t>그 제안서에 처음으로 </a:t>
            </a:r>
            <a:r>
              <a:rPr lang="ko-KR" altLang="en-US" dirty="0" err="1"/>
              <a:t>인공지능라는</a:t>
            </a:r>
            <a:r>
              <a:rPr lang="ko-KR" altLang="en-US" dirty="0"/>
              <a:t> 용어가 사용되었다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606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제 </a:t>
            </a:r>
            <a:r>
              <a:rPr lang="en-US" altLang="ko-KR" sz="2400" dirty="0"/>
              <a:t>1</a:t>
            </a:r>
            <a:r>
              <a:rPr lang="ko-KR" altLang="en-US" sz="2400" dirty="0"/>
              <a:t>차 </a:t>
            </a:r>
            <a:r>
              <a:rPr lang="en-US" altLang="ko-KR" sz="2400" dirty="0"/>
              <a:t>AI</a:t>
            </a:r>
            <a:r>
              <a:rPr lang="ko-KR" altLang="en-US" sz="2400" dirty="0"/>
              <a:t>붐</a:t>
            </a:r>
            <a:r>
              <a:rPr lang="en-US" altLang="ko-KR" sz="2400" dirty="0"/>
              <a:t>(1950~1960</a:t>
            </a:r>
            <a:r>
              <a:rPr lang="ko-KR" altLang="en-US" sz="2400" dirty="0"/>
              <a:t>년대</a:t>
            </a:r>
            <a:r>
              <a:rPr lang="en-US" altLang="ko-KR" sz="2400" dirty="0"/>
              <a:t>):</a:t>
            </a:r>
            <a:r>
              <a:rPr lang="ko-KR" altLang="en-US" sz="2400" dirty="0"/>
              <a:t>추론 탐색의 시대</a:t>
            </a:r>
            <a:r>
              <a:rPr lang="en-US" altLang="ko-KR" sz="2400" dirty="0"/>
              <a:t>, </a:t>
            </a:r>
            <a:r>
              <a:rPr lang="ko-KR" altLang="en-US" sz="2400" dirty="0"/>
              <a:t>기호적</a:t>
            </a:r>
            <a:r>
              <a:rPr lang="en-US" altLang="ko-KR" sz="2400" dirty="0"/>
              <a:t>AI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다트머스</a:t>
            </a:r>
            <a:r>
              <a:rPr lang="ko-KR" altLang="en-US" sz="2400" dirty="0" smtClean="0"/>
              <a:t> 회의 이후 인공지능은 활발히 연구되었고 </a:t>
            </a:r>
            <a:r>
              <a:rPr lang="ko-KR" altLang="en-US" sz="2400" dirty="0" err="1" smtClean="0"/>
              <a:t>여러분야에서</a:t>
            </a:r>
            <a:r>
              <a:rPr lang="ko-KR" altLang="en-US" sz="2400" dirty="0" smtClean="0"/>
              <a:t> 많은 성과를 내었습니다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어려운 수식을 계산하거나 기하학의 정리를 증명하였고 심지어 자연언어로 쓰여진 수학문제를 풀 수도 있었습니다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가상의 공간에서 다양한 블록을 대화로 조작하는 것도 가능했습니다</a:t>
            </a:r>
            <a:r>
              <a:rPr lang="en-US" altLang="ko-KR" sz="2400" dirty="0" smtClean="0"/>
              <a:t>.</a:t>
            </a:r>
          </a:p>
          <a:p>
            <a:pPr marL="0" indent="0">
              <a:buNone/>
            </a:pPr>
            <a:endParaRPr lang="en-US" altLang="ko-KR" sz="2400" dirty="0" smtClean="0"/>
          </a:p>
          <a:p>
            <a:r>
              <a:rPr lang="ko-KR" altLang="en-US" sz="2400" dirty="0" smtClean="0"/>
              <a:t>인공지능에 대해 낙관적인 전망이 계속되면서 많은 자금을 확보하고 관련연구가 지속적으로 이루어졌습니다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마빈 </a:t>
            </a:r>
            <a:r>
              <a:rPr lang="ko-KR" altLang="en-US" sz="2400" dirty="0" err="1" smtClean="0"/>
              <a:t>민스키는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3~8</a:t>
            </a:r>
            <a:r>
              <a:rPr lang="ko-KR" altLang="en-US" sz="2400" dirty="0" smtClean="0"/>
              <a:t>년 동안 </a:t>
            </a:r>
            <a:r>
              <a:rPr lang="ko-KR" altLang="en-US" sz="2400" dirty="0" err="1" smtClean="0"/>
              <a:t>평균정도의</a:t>
            </a:r>
            <a:r>
              <a:rPr lang="ko-KR" altLang="en-US" sz="2400" dirty="0" smtClean="0"/>
              <a:t> 인간지능을 가진 기계가 </a:t>
            </a:r>
            <a:r>
              <a:rPr lang="ko-KR" altLang="en-US" sz="2400" dirty="0" err="1" smtClean="0"/>
              <a:t>나타날거라고</a:t>
            </a:r>
            <a:r>
              <a:rPr lang="ko-KR" altLang="en-US" sz="2400" dirty="0" smtClean="0"/>
              <a:t> 예측하기 까지 했습니다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하지만 </a:t>
            </a:r>
            <a:r>
              <a:rPr lang="en-US" altLang="ko-KR" sz="2400" dirty="0" smtClean="0"/>
              <a:t>1970</a:t>
            </a:r>
            <a:r>
              <a:rPr lang="ko-KR" altLang="en-US" sz="2400" dirty="0" smtClean="0"/>
              <a:t>년대에 이르러 이러한 분위기는 반전이 됩니다</a:t>
            </a:r>
            <a:r>
              <a:rPr lang="en-US" altLang="ko-KR" sz="2400" dirty="0" smtClean="0"/>
              <a:t>.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7608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앉아있는, 검은색, 사진, 테이블이(가) 표시된 사진&#10;&#10;자동 생성된 설명">
            <a:extLst>
              <a:ext uri="{FF2B5EF4-FFF2-40B4-BE49-F238E27FC236}">
                <a16:creationId xmlns:a16="http://schemas.microsoft.com/office/drawing/2014/main" xmlns="" id="{6CD416B3-159C-4774-B5A6-D20B3AB6F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69" y="1861848"/>
            <a:ext cx="3824579" cy="3828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FCA21DE-9177-4946-A3B7-EA247E1F68F7}"/>
              </a:ext>
            </a:extLst>
          </p:cNvPr>
          <p:cNvSpPr txBox="1"/>
          <p:nvPr/>
        </p:nvSpPr>
        <p:spPr>
          <a:xfrm>
            <a:off x="507470" y="564293"/>
            <a:ext cx="5769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1970</a:t>
            </a:r>
            <a:r>
              <a:rPr lang="ko-KR" altLang="en-US" sz="3200" dirty="0"/>
              <a:t>년대 첫 번째 겨울의 시대</a:t>
            </a:r>
            <a:endParaRPr lang="ko-KR" altLang="en-US" sz="3200" dirty="0">
              <a:latin typeface="+mj-lt"/>
              <a:ea typeface="돋움체" panose="020B060900010101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5E9FE85-0045-45C2-8780-FF4BC8BC2298}"/>
              </a:ext>
            </a:extLst>
          </p:cNvPr>
          <p:cNvSpPr txBox="1"/>
          <p:nvPr/>
        </p:nvSpPr>
        <p:spPr>
          <a:xfrm>
            <a:off x="507470" y="1732565"/>
            <a:ext cx="3910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ea typeface="돋움체" panose="020B0609000101010101" pitchFamily="49" charset="-127"/>
              </a:rPr>
              <a:t>미국 </a:t>
            </a:r>
            <a:r>
              <a:rPr lang="en-US" altLang="ko-KR" sz="2800" dirty="0">
                <a:ea typeface="돋움체" panose="020B0609000101010101" pitchFamily="49" charset="-127"/>
              </a:rPr>
              <a:t>ALPAC </a:t>
            </a:r>
            <a:r>
              <a:rPr lang="ko-KR" altLang="en-US" sz="2800" dirty="0">
                <a:ea typeface="돋움체" panose="020B0609000101010101" pitchFamily="49" charset="-127"/>
              </a:rPr>
              <a:t>보고서</a:t>
            </a:r>
            <a:endParaRPr lang="en-US" altLang="ko-KR" sz="2800" dirty="0">
              <a:ea typeface="돋움체" panose="020B0609000101010101" pitchFamily="49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5E9FE85-0045-45C2-8780-FF4BC8BC2298}"/>
              </a:ext>
            </a:extLst>
          </p:cNvPr>
          <p:cNvSpPr txBox="1"/>
          <p:nvPr/>
        </p:nvSpPr>
        <p:spPr>
          <a:xfrm>
            <a:off x="251520" y="2383052"/>
            <a:ext cx="39103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ea typeface="돋움체" panose="020B0609000101010101" pitchFamily="49" charset="-127"/>
              </a:rPr>
              <a:t>지금까지 기계 번역에서 수행된 </a:t>
            </a:r>
            <a:r>
              <a:rPr lang="ko-KR" altLang="en-US" sz="2000" dirty="0" err="1" smtClean="0">
                <a:ea typeface="돋움체" panose="020B0609000101010101" pitchFamily="49" charset="-127"/>
              </a:rPr>
              <a:t>연구에대해</a:t>
            </a:r>
            <a:r>
              <a:rPr lang="ko-KR" altLang="en-US" sz="2000" dirty="0" smtClean="0">
                <a:ea typeface="돋움체" panose="020B0609000101010101" pitchFamily="49" charset="-127"/>
              </a:rPr>
              <a:t> 매우 </a:t>
            </a:r>
            <a:r>
              <a:rPr lang="ko-KR" altLang="en-US" sz="2000" dirty="0" smtClean="0">
                <a:ea typeface="돋움체" panose="020B0609000101010101" pitchFamily="49" charset="-127"/>
              </a:rPr>
              <a:t>회의적이며 컴퓨터 언어학의 기초연구에 필요성을 강조하여 악명을 얻었습니다</a:t>
            </a:r>
            <a:r>
              <a:rPr lang="en-US" altLang="ko-KR" sz="2000" dirty="0" smtClean="0">
                <a:ea typeface="돋움체" panose="020B0609000101010101" pitchFamily="49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ea typeface="돋움체" panose="020B0609000101010101" pitchFamily="49" charset="-127"/>
              </a:rPr>
              <a:t>이로 인하여 자금 지원을 줄이는 원인이 되었습니다</a:t>
            </a:r>
            <a:r>
              <a:rPr lang="en-US" altLang="ko-KR" sz="2000" dirty="0" smtClean="0">
                <a:ea typeface="돋움체" panose="020B0609000101010101" pitchFamily="49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15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인공지능의 정의</a:t>
            </a:r>
            <a:endParaRPr lang="en-US" altLang="ko-KR" dirty="0" smtClean="0"/>
          </a:p>
          <a:p>
            <a:r>
              <a:rPr lang="ko-KR" altLang="en-US" dirty="0" smtClean="0"/>
              <a:t>인공지능의 활용 사례</a:t>
            </a:r>
            <a:endParaRPr lang="en-US" altLang="ko-KR" dirty="0" smtClean="0"/>
          </a:p>
          <a:p>
            <a:r>
              <a:rPr lang="ko-KR" altLang="en-US" dirty="0" smtClean="0"/>
              <a:t>인공지능의 종류</a:t>
            </a:r>
            <a:endParaRPr lang="en-US" altLang="ko-KR" dirty="0" smtClean="0"/>
          </a:p>
          <a:p>
            <a:r>
              <a:rPr lang="ko-KR" altLang="en-US" dirty="0" smtClean="0"/>
              <a:t>인공지능의 역사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86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문과생도 이해하는 딥러닝 (1) - 퍼셉트론 Perceptron">
            <a:extLst>
              <a:ext uri="{FF2B5EF4-FFF2-40B4-BE49-F238E27FC236}">
                <a16:creationId xmlns:a16="http://schemas.microsoft.com/office/drawing/2014/main" xmlns="" id="{21BF880F-B766-4378-B134-51E155A2C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389" y="4018429"/>
            <a:ext cx="5205222" cy="241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9792B17-7010-4E7F-B701-D1FA6CA4B967}"/>
              </a:ext>
            </a:extLst>
          </p:cNvPr>
          <p:cNvSpPr txBox="1"/>
          <p:nvPr/>
        </p:nvSpPr>
        <p:spPr>
          <a:xfrm>
            <a:off x="507469" y="1769637"/>
            <a:ext cx="87170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ea typeface="돋움체" panose="020B0609000101010101" pitchFamily="49" charset="-127"/>
              </a:rPr>
              <a:t>퍼셉트론</a:t>
            </a:r>
            <a:r>
              <a:rPr lang="en-US" altLang="ko-KR" sz="2800" dirty="0">
                <a:ea typeface="돋움체" panose="020B0609000101010101" pitchFamily="49" charset="-127"/>
              </a:rPr>
              <a:t>(Perceptron</a:t>
            </a:r>
            <a:r>
              <a:rPr lang="en-US" altLang="ko-KR" sz="2800" dirty="0" smtClean="0">
                <a:ea typeface="돋움체" panose="020B0609000101010101" pitchFamily="49" charset="-127"/>
              </a:rPr>
              <a:t>)</a:t>
            </a:r>
            <a:r>
              <a:rPr lang="en-US" altLang="ko-KR" sz="2800" dirty="0" smtClean="0">
                <a:ea typeface="돋움체" panose="020B0609000101010101" pitchFamily="49" charset="-127"/>
              </a:rPr>
              <a:t>:</a:t>
            </a:r>
            <a:r>
              <a:rPr lang="ko-KR" altLang="en-US" sz="2800" dirty="0" smtClean="0">
                <a:ea typeface="돋움체" panose="020B0609000101010101" pitchFamily="49" charset="-127"/>
              </a:rPr>
              <a:t>인간의 뉴런신경망을 </a:t>
            </a:r>
            <a:r>
              <a:rPr lang="ko-KR" altLang="en-US" sz="2800" dirty="0" err="1" smtClean="0">
                <a:ea typeface="돋움체" panose="020B0609000101010101" pitchFamily="49" charset="-127"/>
              </a:rPr>
              <a:t>본따</a:t>
            </a:r>
            <a:r>
              <a:rPr lang="ko-KR" altLang="en-US" sz="2800" dirty="0" smtClean="0">
                <a:ea typeface="돋움체" panose="020B0609000101010101" pitchFamily="49" charset="-127"/>
              </a:rPr>
              <a:t> 만든</a:t>
            </a:r>
            <a:endParaRPr lang="en-US" altLang="ko-KR" sz="2800" dirty="0" smtClean="0">
              <a:ea typeface="돋움체" panose="020B0609000101010101" pitchFamily="49" charset="-127"/>
            </a:endParaRPr>
          </a:p>
          <a:p>
            <a:r>
              <a:rPr lang="ko-KR" altLang="en-US" sz="2800" dirty="0" smtClean="0">
                <a:ea typeface="돋움체" panose="020B0609000101010101" pitchFamily="49" charset="-127"/>
              </a:rPr>
              <a:t>최초의 인공신경망</a:t>
            </a:r>
            <a:endParaRPr lang="en-US" altLang="ko-KR" sz="2800" dirty="0">
              <a:ea typeface="돋움체" panose="020B060900010101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94E6FE-D019-4D64-951A-221AC96C0416}"/>
              </a:ext>
            </a:extLst>
          </p:cNvPr>
          <p:cNvSpPr txBox="1"/>
          <p:nvPr/>
        </p:nvSpPr>
        <p:spPr>
          <a:xfrm>
            <a:off x="507469" y="564293"/>
            <a:ext cx="5769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1970</a:t>
            </a:r>
            <a:r>
              <a:rPr lang="ko-KR" altLang="en-US" sz="3200" dirty="0"/>
              <a:t>년대 첫 번째 겨울의 시대</a:t>
            </a:r>
            <a:endParaRPr lang="ko-KR" altLang="en-US" sz="3200" dirty="0">
              <a:latin typeface="+mj-lt"/>
              <a:ea typeface="돋움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EA7C2F2-0EA2-4851-A2FD-1739AC38133D}"/>
              </a:ext>
            </a:extLst>
          </p:cNvPr>
          <p:cNvSpPr txBox="1"/>
          <p:nvPr/>
        </p:nvSpPr>
        <p:spPr>
          <a:xfrm>
            <a:off x="692270" y="2387104"/>
            <a:ext cx="79358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ea typeface="돋움" panose="020B0600000101010101" pitchFamily="50" charset="-127"/>
              </a:rPr>
              <a:t>퍼셉트론의</a:t>
            </a:r>
            <a:r>
              <a:rPr lang="ko-KR" altLang="en-US" sz="2000" dirty="0" smtClean="0">
                <a:ea typeface="돋움" panose="020B0600000101010101" pitchFamily="50" charset="-127"/>
              </a:rPr>
              <a:t> 한계는</a:t>
            </a:r>
            <a:r>
              <a:rPr lang="ko-KR" altLang="en-US" sz="2000" dirty="0" smtClean="0">
                <a:ea typeface="돋움" panose="020B0600000101010101" pitchFamily="50" charset="-127"/>
              </a:rPr>
              <a:t> </a:t>
            </a:r>
            <a:r>
              <a:rPr lang="en-US" altLang="ko-KR" sz="2000" dirty="0" smtClean="0">
                <a:ea typeface="돋움" panose="020B0600000101010101" pitchFamily="50" charset="-127"/>
              </a:rPr>
              <a:t>OR</a:t>
            </a:r>
            <a:r>
              <a:rPr lang="en-US" altLang="ko-KR" sz="2000" dirty="0">
                <a:ea typeface="돋움" panose="020B0600000101010101" pitchFamily="50" charset="-127"/>
              </a:rPr>
              <a:t>, </a:t>
            </a:r>
            <a:r>
              <a:rPr lang="en-US" altLang="ko-KR" sz="2000" dirty="0" smtClean="0">
                <a:ea typeface="돋움" panose="020B0600000101010101" pitchFamily="50" charset="-127"/>
              </a:rPr>
              <a:t>AND</a:t>
            </a:r>
            <a:r>
              <a:rPr lang="ko-KR" altLang="en-US" sz="2000" dirty="0" smtClean="0">
                <a:ea typeface="돋움" panose="020B0600000101010101" pitchFamily="50" charset="-127"/>
              </a:rPr>
              <a:t>연산은 </a:t>
            </a:r>
            <a:r>
              <a:rPr lang="ko-KR" altLang="en-US" sz="2000" dirty="0">
                <a:ea typeface="돋움" panose="020B0600000101010101" pitchFamily="50" charset="-127"/>
              </a:rPr>
              <a:t>분류할 수 있지만 </a:t>
            </a:r>
            <a:r>
              <a:rPr lang="en-US" altLang="ko-KR" sz="2000" dirty="0">
                <a:ea typeface="돋움" panose="020B0600000101010101" pitchFamily="50" charset="-127"/>
              </a:rPr>
              <a:t>XOR</a:t>
            </a:r>
            <a:r>
              <a:rPr lang="ko-KR" altLang="en-US" sz="2000" dirty="0">
                <a:ea typeface="돋움" panose="020B0600000101010101" pitchFamily="50" charset="-127"/>
              </a:rPr>
              <a:t> </a:t>
            </a:r>
            <a:r>
              <a:rPr lang="ko-KR" altLang="en-US" sz="2000" dirty="0" smtClean="0">
                <a:ea typeface="돋움" panose="020B0600000101010101" pitchFamily="50" charset="-127"/>
              </a:rPr>
              <a:t>연산은 불가능하였다</a:t>
            </a:r>
            <a:r>
              <a:rPr lang="en-US" altLang="ko-KR" sz="2000" dirty="0">
                <a:ea typeface="돋움" panose="020B0600000101010101" pitchFamily="50" charset="-127"/>
              </a:rPr>
              <a:t>.</a:t>
            </a:r>
            <a:endParaRPr lang="ko-KR" altLang="en-US" sz="2000" dirty="0"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04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1970</a:t>
            </a:r>
            <a:r>
              <a:rPr lang="ko-KR" altLang="en-US" dirty="0" smtClean="0"/>
              <a:t>년대 첫 번째 겨울의 시대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기계는 한정된 상황의 문제만 해결이 </a:t>
            </a:r>
            <a:r>
              <a:rPr lang="ko-KR" altLang="en-US" dirty="0" smtClean="0"/>
              <a:t>가능하지만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변수가 무수히 많은 </a:t>
            </a:r>
            <a:r>
              <a:rPr lang="ko-KR" altLang="en-US" dirty="0" err="1" smtClean="0"/>
              <a:t>현실세계에서사람과</a:t>
            </a:r>
            <a:r>
              <a:rPr lang="ko-KR" altLang="en-US" dirty="0" smtClean="0"/>
              <a:t> 같이 보고 </a:t>
            </a:r>
            <a:r>
              <a:rPr lang="en-US" altLang="ko-KR" dirty="0" smtClean="0"/>
              <a:t>,</a:t>
            </a:r>
            <a:r>
              <a:rPr lang="ko-KR" altLang="en-US" dirty="0" smtClean="0"/>
              <a:t>듣고 </a:t>
            </a:r>
            <a:r>
              <a:rPr lang="en-US" altLang="ko-KR" dirty="0" smtClean="0"/>
              <a:t>,</a:t>
            </a:r>
            <a:r>
              <a:rPr lang="ko-KR" altLang="en-US" dirty="0" smtClean="0"/>
              <a:t>움직이는 등의 기본적인 행동들이 실제로  </a:t>
            </a:r>
            <a:r>
              <a:rPr lang="ko-KR" altLang="en-US" dirty="0" smtClean="0"/>
              <a:t>구현되기 </a:t>
            </a:r>
            <a:r>
              <a:rPr lang="ko-KR" altLang="en-US" dirty="0" smtClean="0"/>
              <a:t>어렵고 유용한 </a:t>
            </a:r>
            <a:r>
              <a:rPr lang="ko-KR" altLang="en-US" dirty="0" smtClean="0"/>
              <a:t>성과를 내지 못하자</a:t>
            </a:r>
            <a:r>
              <a:rPr lang="ko-KR" altLang="en-US" dirty="0" smtClean="0"/>
              <a:t> </a:t>
            </a:r>
            <a:r>
              <a:rPr lang="ko-KR" altLang="en-US" dirty="0" smtClean="0"/>
              <a:t>침체기에 접어든다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97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제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차 </a:t>
            </a:r>
            <a:r>
              <a:rPr lang="en-US" altLang="ko-KR" sz="2400" dirty="0" smtClean="0"/>
              <a:t>AI</a:t>
            </a:r>
            <a:r>
              <a:rPr lang="ko-KR" altLang="en-US" sz="2400" dirty="0" smtClean="0"/>
              <a:t>붐</a:t>
            </a:r>
            <a:r>
              <a:rPr lang="en-US" altLang="ko-KR" sz="2400" dirty="0" smtClean="0"/>
              <a:t>(1980~90</a:t>
            </a:r>
            <a:r>
              <a:rPr lang="ko-KR" altLang="en-US" sz="2400" dirty="0" smtClean="0"/>
              <a:t>년대</a:t>
            </a:r>
            <a:r>
              <a:rPr lang="en-US" altLang="ko-KR" sz="2400" dirty="0" smtClean="0"/>
              <a:t>):</a:t>
            </a:r>
            <a:r>
              <a:rPr lang="ko-KR" altLang="en-US" sz="2400" dirty="0" err="1" smtClean="0"/>
              <a:t>지식의시대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기호적</a:t>
            </a:r>
            <a:r>
              <a:rPr lang="en-US" altLang="ko-KR" sz="2400" dirty="0" smtClean="0"/>
              <a:t>AI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 smtClean="0"/>
              <a:t>컴퓨터 </a:t>
            </a:r>
            <a:r>
              <a:rPr lang="en-US" altLang="ko-KR" sz="2400" dirty="0" smtClean="0"/>
              <a:t>s/w, </a:t>
            </a:r>
            <a:r>
              <a:rPr lang="en-US" altLang="ko-KR" sz="2400" dirty="0" smtClean="0"/>
              <a:t> h/w</a:t>
            </a:r>
            <a:r>
              <a:rPr lang="ko-KR" altLang="en-US" sz="2400" dirty="0" smtClean="0"/>
              <a:t>의 발전으로 인간이 기존에 보유하고 있던 지식을 처리할 </a:t>
            </a:r>
            <a:r>
              <a:rPr lang="ko-KR" altLang="en-US" sz="2400" dirty="0" err="1" smtClean="0"/>
              <a:t>수있게</a:t>
            </a:r>
            <a:r>
              <a:rPr lang="ko-KR" altLang="en-US" sz="2400" dirty="0" smtClean="0"/>
              <a:t> 되면서 </a:t>
            </a:r>
            <a:r>
              <a:rPr lang="en-US" altLang="ko-KR" sz="2400" dirty="0" smtClean="0"/>
              <a:t>2</a:t>
            </a:r>
            <a:r>
              <a:rPr lang="ko-KR" altLang="en-US" sz="2400" dirty="0" err="1" smtClean="0"/>
              <a:t>차붐이</a:t>
            </a:r>
            <a:r>
              <a:rPr lang="ko-KR" altLang="en-US" sz="2400" dirty="0" smtClean="0"/>
              <a:t> 일어났다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컴퓨터에 </a:t>
            </a:r>
            <a:r>
              <a:rPr lang="ko-KR" altLang="en-US" sz="2400" dirty="0" smtClean="0"/>
              <a:t>특정 영역의 지식을 입력하고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추론을 하게 된 기계결과가 전문가 수준의 판단을 </a:t>
            </a:r>
            <a:r>
              <a:rPr lang="ko-KR" altLang="en-US" sz="2400" dirty="0" err="1" smtClean="0"/>
              <a:t>할수</a:t>
            </a:r>
            <a:r>
              <a:rPr lang="ko-KR" altLang="en-US" sz="2400" dirty="0" smtClean="0"/>
              <a:t> 있는 엑스퍼트 시스템의 등장 하였다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err="1" smtClean="0"/>
              <a:t>덴드럴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분자구조 파악 프로그램</a:t>
            </a:r>
            <a:endParaRPr lang="en-US" altLang="ko-KR" sz="2400" dirty="0" smtClean="0"/>
          </a:p>
          <a:p>
            <a:r>
              <a:rPr lang="ko-KR" altLang="en-US" sz="2400" dirty="0" smtClean="0"/>
              <a:t>마이신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전염성 혈액 질환의 환자를 진단하고 항생물질을 처방함</a:t>
            </a:r>
            <a:r>
              <a:rPr lang="en-US" altLang="ko-KR" sz="2400" dirty="0" smtClean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           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              </a:t>
            </a:r>
            <a:r>
              <a:rPr lang="ko-KR" altLang="en-US" sz="2400" dirty="0" smtClean="0"/>
              <a:t>          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28312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두 번째 겨울의 시대</a:t>
            </a:r>
            <a:r>
              <a:rPr lang="en-US" altLang="ko-KR" sz="3600" dirty="0" smtClean="0"/>
              <a:t>(1990</a:t>
            </a:r>
            <a:r>
              <a:rPr lang="ko-KR" altLang="en-US" sz="3600" dirty="0" smtClean="0"/>
              <a:t>년대 이후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전문가 시스템 역시 성공사례들은 있었지만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적용할 수 있는 영역이 상당히 제한적이었고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또한 사람이 규칙을 일일이 생성하고 이를 조합하여 논리적인 결과를 </a:t>
            </a:r>
            <a:r>
              <a:rPr lang="ko-KR" altLang="en-US" sz="2400" dirty="0" err="1" smtClean="0"/>
              <a:t>얻어내야하는데</a:t>
            </a:r>
            <a:r>
              <a:rPr lang="ko-KR" altLang="en-US" sz="2400" dirty="0" smtClean="0"/>
              <a:t> 그 과정이 너무나 복잡하였고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새로운 사실들을 추가하거나 문제점을 수정하는 등의 유지보수도 매우 어려워 전문가 시스템 역시 기대만큼의 성과를 어디 못하였다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다른 분야의 </a:t>
            </a:r>
            <a:r>
              <a:rPr lang="en-US" altLang="ko-KR" sz="2400" dirty="0" smtClean="0"/>
              <a:t>AI</a:t>
            </a:r>
            <a:r>
              <a:rPr lang="ko-KR" altLang="en-US" sz="2400" dirty="0" smtClean="0"/>
              <a:t>연구를 이끌어 가던 컴퓨터의 </a:t>
            </a:r>
            <a:r>
              <a:rPr lang="ko-KR" altLang="en-US" sz="2400" dirty="0" err="1" smtClean="0"/>
              <a:t>성능역시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인간이 넣어준 지식 이외에는 답변도 연결도 하지 </a:t>
            </a:r>
            <a:r>
              <a:rPr lang="ko-KR" altLang="en-US" sz="2400" dirty="0" err="1" smtClean="0"/>
              <a:t>못하는등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상대적으로 </a:t>
            </a:r>
            <a:r>
              <a:rPr lang="ko-KR" altLang="en-US" sz="2400" dirty="0" smtClean="0"/>
              <a:t>좋지 </a:t>
            </a:r>
            <a:r>
              <a:rPr lang="ko-KR" altLang="en-US" sz="2400" dirty="0" smtClean="0"/>
              <a:t>못하였고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다시 겨울에 접어든다</a:t>
            </a:r>
            <a:r>
              <a:rPr lang="en-US" altLang="ko-KR" sz="2400" dirty="0" smtClean="0"/>
              <a:t>.</a:t>
            </a:r>
            <a:endParaRPr lang="en-US" altLang="ko-KR" sz="2400" dirty="0" smtClean="0"/>
          </a:p>
          <a:p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7263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aidev.co.kr/files/attach/images/202/876/342e6241bbafe7bbbabbddcd243abd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0"/>
            <a:ext cx="4471465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792B17-7010-4E7F-B701-D1FA6CA4B967}"/>
              </a:ext>
            </a:extLst>
          </p:cNvPr>
          <p:cNvSpPr txBox="1"/>
          <p:nvPr/>
        </p:nvSpPr>
        <p:spPr>
          <a:xfrm>
            <a:off x="205030" y="3024766"/>
            <a:ext cx="89389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하지만 </a:t>
            </a:r>
            <a:r>
              <a:rPr lang="en-US" altLang="ko-KR" sz="2000" dirty="0" smtClean="0">
                <a:latin typeface="+mn-ea"/>
              </a:rPr>
              <a:t>1997</a:t>
            </a:r>
            <a:r>
              <a:rPr lang="ko-KR" altLang="en-US" sz="2000" dirty="0" smtClean="0">
                <a:latin typeface="+mn-ea"/>
              </a:rPr>
              <a:t>년 인공지능에 있어 </a:t>
            </a:r>
            <a:r>
              <a:rPr lang="ko-KR" altLang="en-US" sz="2000" dirty="0" err="1" smtClean="0">
                <a:latin typeface="+mn-ea"/>
              </a:rPr>
              <a:t>큰사건이</a:t>
            </a:r>
            <a:r>
              <a:rPr lang="ko-KR" altLang="en-US" sz="2000" dirty="0" smtClean="0">
                <a:latin typeface="+mn-ea"/>
              </a:rPr>
              <a:t> 발생합니다</a:t>
            </a:r>
            <a:r>
              <a:rPr lang="en-US" altLang="ko-KR" sz="2000" dirty="0" smtClean="0">
                <a:latin typeface="+mn-ea"/>
              </a:rPr>
              <a:t>.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IBM</a:t>
            </a:r>
            <a:r>
              <a:rPr lang="ko-KR" altLang="en-US" sz="2000" dirty="0" smtClean="0">
                <a:latin typeface="+mn-ea"/>
              </a:rPr>
              <a:t>에서 만든 </a:t>
            </a:r>
            <a:r>
              <a:rPr lang="ko-KR" altLang="en-US" sz="2000" dirty="0" err="1" smtClean="0">
                <a:latin typeface="+mn-ea"/>
              </a:rPr>
              <a:t>딥블루라는</a:t>
            </a:r>
            <a:r>
              <a:rPr lang="ko-KR" altLang="en-US" sz="2000" dirty="0" smtClean="0">
                <a:latin typeface="+mn-ea"/>
              </a:rPr>
              <a:t> 컴퓨터가 당시 세계 체스챔피언을 </a:t>
            </a:r>
            <a:r>
              <a:rPr lang="en-US" altLang="ko-KR" sz="2000" dirty="0" smtClean="0">
                <a:latin typeface="+mn-ea"/>
              </a:rPr>
              <a:t>6</a:t>
            </a:r>
            <a:r>
              <a:rPr lang="ko-KR" altLang="en-US" sz="2000" dirty="0" smtClean="0">
                <a:latin typeface="+mn-ea"/>
              </a:rPr>
              <a:t>번의 대국 끝에 이기고 말았습니다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r>
              <a:rPr lang="ko-KR" altLang="en-US" sz="2000" dirty="0" smtClean="0">
                <a:latin typeface="+mn-ea"/>
              </a:rPr>
              <a:t>이는 당시 기계가 사람을 이겼다는 것 자체로 많은 사람들에게 충격을 주었습니다</a:t>
            </a:r>
            <a:r>
              <a:rPr lang="en-US" altLang="ko-KR" sz="2000" dirty="0" smtClean="0">
                <a:latin typeface="+mn-ea"/>
              </a:rPr>
              <a:t>. </a:t>
            </a:r>
            <a:r>
              <a:rPr lang="ko-KR" altLang="en-US" sz="2000" dirty="0" smtClean="0">
                <a:latin typeface="+mn-ea"/>
              </a:rPr>
              <a:t>하지만 체스에서 엄청난 성과를 보여주었지만 다른 분야에서는 여전히 무용지물이었습니다</a:t>
            </a:r>
            <a:r>
              <a:rPr lang="en-US" altLang="ko-KR" sz="2000" dirty="0" smtClean="0">
                <a:latin typeface="+mn-ea"/>
              </a:rPr>
              <a:t>.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426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제</a:t>
            </a:r>
            <a:r>
              <a:rPr lang="en-US" altLang="ko-KR" sz="3200" dirty="0" smtClean="0"/>
              <a:t>3</a:t>
            </a:r>
            <a:r>
              <a:rPr lang="ko-KR" altLang="en-US" sz="3200" dirty="0" smtClean="0"/>
              <a:t>차 </a:t>
            </a:r>
            <a:r>
              <a:rPr lang="en-US" altLang="ko-KR" sz="3200" dirty="0" smtClean="0"/>
              <a:t>AI</a:t>
            </a:r>
            <a:r>
              <a:rPr lang="ko-KR" altLang="en-US" sz="3200" dirty="0" smtClean="0"/>
              <a:t>붐</a:t>
            </a:r>
            <a:r>
              <a:rPr lang="en-US" altLang="ko-KR" sz="3200" dirty="0" smtClean="0"/>
              <a:t>(2010</a:t>
            </a:r>
            <a:r>
              <a:rPr lang="ko-KR" altLang="en-US" sz="3200" dirty="0" smtClean="0"/>
              <a:t>년대 이후</a:t>
            </a:r>
            <a:r>
              <a:rPr lang="en-US" altLang="ko-KR" sz="3200" dirty="0" smtClean="0"/>
              <a:t>):</a:t>
            </a:r>
            <a:r>
              <a:rPr lang="ko-KR" altLang="en-US" sz="3200" dirty="0" err="1" smtClean="0"/>
              <a:t>머신러닝</a:t>
            </a: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딥러닝시대</a:t>
            </a:r>
            <a:r>
              <a:rPr lang="en-US" altLang="ko-KR" sz="3200" dirty="0" smtClean="0"/>
              <a:t>,</a:t>
            </a:r>
            <a:r>
              <a:rPr lang="ko-KR" altLang="en-US" sz="3200" dirty="0" smtClean="0"/>
              <a:t>연결주의 시대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머신러닝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컴퓨터가 스스로 학습하여 인공지능의 성능을 향상하는 기술이다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err="1" smtClean="0"/>
              <a:t>딥러닝</a:t>
            </a:r>
            <a:r>
              <a:rPr lang="en-US" altLang="ko-KR" sz="2400" dirty="0" smtClean="0"/>
              <a:t>:</a:t>
            </a:r>
            <a:r>
              <a:rPr lang="ko-KR" altLang="en-US" sz="2400" dirty="0" err="1" smtClean="0"/>
              <a:t>머신러닝의</a:t>
            </a:r>
            <a:r>
              <a:rPr lang="ko-KR" altLang="en-US" sz="2400" dirty="0" smtClean="0"/>
              <a:t> 한 분야로서 인공신경망방식으로 정보를 처리하는 기술이다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 smtClean="0"/>
              <a:t>2010</a:t>
            </a:r>
            <a:r>
              <a:rPr lang="ko-KR" altLang="en-US" sz="2400" dirty="0" smtClean="0"/>
              <a:t>년대 </a:t>
            </a:r>
            <a:r>
              <a:rPr lang="ko-KR" altLang="en-US" sz="2400" dirty="0" err="1" smtClean="0"/>
              <a:t>구글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AI</a:t>
            </a:r>
            <a:r>
              <a:rPr lang="ko-KR" altLang="en-US" sz="2400" dirty="0" smtClean="0"/>
              <a:t>탑재 무인자동차가 실험주행에 성공한다</a:t>
            </a:r>
            <a:r>
              <a:rPr lang="en-US" altLang="ko-KR" sz="2400" dirty="0"/>
              <a:t>.</a:t>
            </a:r>
            <a:r>
              <a:rPr lang="en-US" altLang="ko-KR" sz="2400" dirty="0" smtClean="0"/>
              <a:t> </a:t>
            </a:r>
          </a:p>
          <a:p>
            <a:r>
              <a:rPr lang="ko-KR" altLang="en-US" sz="2400" dirty="0" smtClean="0"/>
              <a:t>다음해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2011</a:t>
            </a:r>
            <a:r>
              <a:rPr lang="ko-KR" altLang="en-US" sz="2400" dirty="0" smtClean="0"/>
              <a:t>년에 </a:t>
            </a:r>
            <a:r>
              <a:rPr lang="en-US" altLang="ko-KR" sz="2400" dirty="0" smtClean="0"/>
              <a:t>IBM</a:t>
            </a:r>
            <a:r>
              <a:rPr lang="ko-KR" altLang="en-US" sz="2400" dirty="0" smtClean="0"/>
              <a:t>의 </a:t>
            </a:r>
            <a:r>
              <a:rPr lang="ko-KR" altLang="en-US" sz="2400" dirty="0" err="1" smtClean="0"/>
              <a:t>왓슨이</a:t>
            </a:r>
            <a:r>
              <a:rPr lang="ko-KR" altLang="en-US" sz="2400" dirty="0" smtClean="0"/>
              <a:t> 미국 </a:t>
            </a:r>
            <a:r>
              <a:rPr lang="ko-KR" altLang="en-US" sz="2400" dirty="0" err="1" smtClean="0"/>
              <a:t>제퍼티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퀴즈쇼에서</a:t>
            </a:r>
            <a:r>
              <a:rPr lang="ko-KR" altLang="en-US" sz="2400" dirty="0" smtClean="0"/>
              <a:t> 우승하면서 </a:t>
            </a:r>
            <a:r>
              <a:rPr lang="en-US" altLang="ko-KR" sz="2400" dirty="0" smtClean="0"/>
              <a:t>AI</a:t>
            </a:r>
            <a:r>
              <a:rPr lang="ko-KR" altLang="en-US" sz="2400" dirty="0" smtClean="0"/>
              <a:t>산업이 </a:t>
            </a:r>
            <a:r>
              <a:rPr lang="ko-KR" altLang="en-US" sz="2400" dirty="0" err="1" smtClean="0"/>
              <a:t>다시주목받기</a:t>
            </a:r>
            <a:r>
              <a:rPr lang="ko-KR" altLang="en-US" sz="2400" dirty="0" smtClean="0"/>
              <a:t> 시작하고</a:t>
            </a:r>
            <a:endParaRPr lang="en-US" altLang="ko-KR" sz="2400" dirty="0" smtClean="0"/>
          </a:p>
          <a:p>
            <a:r>
              <a:rPr lang="en-US" altLang="ko-KR" sz="2400" dirty="0" smtClean="0"/>
              <a:t>2016</a:t>
            </a:r>
            <a:r>
              <a:rPr lang="ko-KR" altLang="en-US" sz="2400" dirty="0" smtClean="0"/>
              <a:t>년에 한국에서 </a:t>
            </a:r>
            <a:r>
              <a:rPr lang="ko-KR" altLang="en-US" sz="2400" dirty="0" err="1" smtClean="0"/>
              <a:t>이세돌과</a:t>
            </a:r>
            <a:r>
              <a:rPr lang="ko-KR" altLang="en-US" sz="2400" dirty="0" smtClean="0"/>
              <a:t> 알파고의 대국으로 엄청난 관심이 집중되어 지금까지 계속 </a:t>
            </a:r>
            <a:r>
              <a:rPr lang="ko-KR" altLang="en-US" sz="2400" dirty="0" err="1" smtClean="0"/>
              <a:t>성장중이다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115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인공지능의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AI(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Artificial </a:t>
            </a:r>
            <a:r>
              <a:rPr lang="en-US" altLang="ko-KR" sz="2400" dirty="0" err="1" smtClean="0"/>
              <a:t>Inteligence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혹은 </a:t>
            </a:r>
            <a:r>
              <a:rPr lang="en-US" altLang="ko-KR" sz="2400" dirty="0" smtClean="0"/>
              <a:t>Machine </a:t>
            </a:r>
            <a:r>
              <a:rPr lang="en-US" altLang="ko-KR" sz="2400" dirty="0" err="1" smtClean="0"/>
              <a:t>Inteligence</a:t>
            </a:r>
            <a:r>
              <a:rPr lang="en-US" altLang="ko-KR" sz="2400" dirty="0" smtClean="0"/>
              <a:t>) :</a:t>
            </a:r>
          </a:p>
          <a:p>
            <a:pPr marL="0" indent="0">
              <a:buNone/>
            </a:pPr>
            <a:r>
              <a:rPr lang="ko-KR" altLang="en-US" sz="2400" dirty="0" smtClean="0"/>
              <a:t>컴퓨터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로봇 또는 기타 기계에 의해 표현되는 마치 </a:t>
            </a:r>
            <a:r>
              <a:rPr lang="ko-KR" altLang="en-US" sz="2400" dirty="0" err="1" smtClean="0">
                <a:solidFill>
                  <a:srgbClr val="FF0000"/>
                </a:solidFill>
              </a:rPr>
              <a:t>인간같은</a:t>
            </a:r>
            <a:r>
              <a:rPr lang="ko-KR" altLang="en-US" sz="2400" dirty="0" smtClean="0"/>
              <a:t> 지능을 의미하고</a:t>
            </a:r>
            <a:r>
              <a:rPr lang="en-US" altLang="ko-KR" sz="2400" dirty="0" smtClean="0"/>
              <a:t>, </a:t>
            </a:r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예제와 </a:t>
            </a:r>
            <a:r>
              <a:rPr lang="ko-KR" altLang="en-US" sz="2400" dirty="0" err="1" smtClean="0"/>
              <a:t>훈련으로부터의학습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사물인식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언어 이해 및 반응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의사결정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문제점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해결 그리고 이와 기타 기능을 결합하여 인간이 수행할 수 있는 기능입니다</a:t>
            </a:r>
            <a:r>
              <a:rPr lang="en-US" altLang="ko-KR" sz="2400" dirty="0" smtClean="0"/>
              <a:t>.</a:t>
            </a:r>
          </a:p>
          <a:p>
            <a:pPr marL="0" indent="0">
              <a:buNone/>
            </a:pP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205197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인식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7" y="1953419"/>
            <a:ext cx="5991225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754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자율 주행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501106"/>
            <a:ext cx="46101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896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의료 기기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2" y="2139156"/>
            <a:ext cx="574357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77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가정용 로봇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2" y="1820069"/>
            <a:ext cx="509587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39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인공지능의 종류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91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인간의 지능을 모방한 정도에 따른 구분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 smtClean="0"/>
              <a:t>약인공지능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특정 문제 해결을 목적으로 인간의 지능을 기계적으로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u="sng" dirty="0" smtClean="0"/>
              <a:t>일부 모방해 </a:t>
            </a:r>
            <a:r>
              <a:rPr lang="ko-KR" altLang="en-US" sz="2000" dirty="0" smtClean="0"/>
              <a:t>구현한 인공지능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일상에서 만나는 인공지능이 이에 속합니다</a:t>
            </a:r>
            <a:r>
              <a:rPr lang="en-US" altLang="ko-KR" sz="2000" dirty="0" smtClean="0"/>
              <a:t>.</a:t>
            </a:r>
          </a:p>
          <a:p>
            <a:endParaRPr lang="en-US" altLang="ko-KR" sz="2000" u="sng" dirty="0"/>
          </a:p>
          <a:p>
            <a:pPr marL="0" indent="0">
              <a:buNone/>
            </a:pPr>
            <a:r>
              <a:rPr lang="ko-KR" altLang="en-US" sz="2000" dirty="0" err="1" smtClean="0"/>
              <a:t>강인공지능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인간의 지능을 기계적으로 </a:t>
            </a:r>
            <a:r>
              <a:rPr lang="ko-KR" altLang="en-US" sz="2000" u="sng" dirty="0" smtClean="0"/>
              <a:t>완벽히 모방</a:t>
            </a:r>
            <a:r>
              <a:rPr lang="ko-KR" altLang="en-US" sz="2000" dirty="0" smtClean="0"/>
              <a:t>해 구현한 인공지능</a:t>
            </a:r>
            <a:r>
              <a:rPr lang="en-US" altLang="ko-KR" sz="2000" u="sng" dirty="0" smtClean="0"/>
              <a:t>.</a:t>
            </a:r>
          </a:p>
          <a:p>
            <a:pPr marL="0" indent="0">
              <a:buNone/>
            </a:pPr>
            <a:r>
              <a:rPr lang="ko-KR" altLang="en-US" sz="2000" dirty="0" smtClean="0"/>
              <a:t>특정 문제해결을 넘어 사람처럼 생각하고 경험해 보지 않은 문제도 해결할 수 있는 수준의 인공지능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ko-KR" altLang="en-US" sz="2000" dirty="0" smtClean="0"/>
              <a:t>완전</a:t>
            </a:r>
            <a:r>
              <a:rPr lang="en-US" altLang="ko-KR" sz="2000" dirty="0" smtClean="0"/>
              <a:t>AI </a:t>
            </a:r>
            <a:r>
              <a:rPr lang="ko-KR" altLang="en-US" sz="2000" dirty="0" smtClean="0"/>
              <a:t>혹은 인공일반지능이라고도 불리기도 합니다</a:t>
            </a:r>
            <a:r>
              <a:rPr lang="en-US" altLang="ko-KR" sz="2000" dirty="0" smtClean="0"/>
              <a:t>.</a:t>
            </a:r>
          </a:p>
          <a:p>
            <a:endParaRPr lang="en-US" altLang="ko-KR" sz="2000" u="sng" dirty="0"/>
          </a:p>
          <a:p>
            <a:pPr marL="0" indent="0">
              <a:buNone/>
            </a:pPr>
            <a:r>
              <a:rPr lang="ko-KR" altLang="en-US" sz="2000" dirty="0" err="1" smtClean="0"/>
              <a:t>초인공지능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인간의 지능을 완전히 모방하는 것을 넘어 </a:t>
            </a:r>
            <a:r>
              <a:rPr lang="ko-KR" altLang="en-US" sz="2000" u="sng" dirty="0" smtClean="0"/>
              <a:t>인간보다</a:t>
            </a:r>
            <a:endParaRPr lang="en-US" altLang="ko-KR" sz="2000" u="sng" dirty="0" smtClean="0"/>
          </a:p>
          <a:p>
            <a:pPr marL="0" indent="0">
              <a:buNone/>
            </a:pPr>
            <a:r>
              <a:rPr lang="ko-KR" altLang="en-US" sz="2000" u="sng" dirty="0" smtClean="0"/>
              <a:t>훨씬 더 높은 지능을 </a:t>
            </a:r>
            <a:r>
              <a:rPr lang="ko-KR" altLang="en-US" sz="2000" dirty="0" smtClean="0"/>
              <a:t>갖도록 구현한 인공지능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492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vert="eaVert"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999</Words>
  <Application>Microsoft Office PowerPoint</Application>
  <PresentationFormat>화면 슬라이드 쇼(4:3)</PresentationFormat>
  <Paragraphs>106</Paragraphs>
  <Slides>25</Slides>
  <Notes>0</Notes>
  <HiddenSlides>1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인공지능의 정의와 역사</vt:lpstr>
      <vt:lpstr>목차</vt:lpstr>
      <vt:lpstr>인공지능의 정의</vt:lpstr>
      <vt:lpstr>이미지 인식</vt:lpstr>
      <vt:lpstr>자율 주행</vt:lpstr>
      <vt:lpstr>의료 기기</vt:lpstr>
      <vt:lpstr>가정용 로봇</vt:lpstr>
      <vt:lpstr>인공지능의 종류</vt:lpstr>
      <vt:lpstr>인간의 지능을 모방한 정도에 따른 구분</vt:lpstr>
      <vt:lpstr>개발 방법론에 따른 구분</vt:lpstr>
      <vt:lpstr>개발 방법론에 따른 구분</vt:lpstr>
      <vt:lpstr>인공지능의 시스템</vt:lpstr>
      <vt:lpstr>인공지능의 역사</vt:lpstr>
      <vt:lpstr>컴퓨터 발명 이전의 인공지능</vt:lpstr>
      <vt:lpstr>컴퓨터 이후의 인공지능</vt:lpstr>
      <vt:lpstr>AI연구의 두가지 흐름</vt:lpstr>
      <vt:lpstr>제 1차 AI붐(1950~1960년대):추론 탐색의 시대, 기호적AI</vt:lpstr>
      <vt:lpstr>제 1차 AI붐(1950~1960년대):추론 탐색의 시대, 기호적AI</vt:lpstr>
      <vt:lpstr>PowerPoint 프레젠테이션</vt:lpstr>
      <vt:lpstr>PowerPoint 프레젠테이션</vt:lpstr>
      <vt:lpstr>1970년대 첫 번째 겨울의 시대</vt:lpstr>
      <vt:lpstr>제2차 AI붐(1980~90년대):지식의시대, 기호적AI</vt:lpstr>
      <vt:lpstr>두 번째 겨울의 시대(1990년대 이후)</vt:lpstr>
      <vt:lpstr>PowerPoint 프레젠테이션</vt:lpstr>
      <vt:lpstr>제3차 AI붐(2010년대 이후):머신러닝 딥러닝시대,연결주의 시대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인공지능의 정의와 역사</dc:title>
  <dc:creator>Windows 사용자</dc:creator>
  <cp:lastModifiedBy>Windows 사용자</cp:lastModifiedBy>
  <cp:revision>30</cp:revision>
  <dcterms:created xsi:type="dcterms:W3CDTF">2021-06-26T09:05:35Z</dcterms:created>
  <dcterms:modified xsi:type="dcterms:W3CDTF">2021-08-16T12:30:17Z</dcterms:modified>
</cp:coreProperties>
</file>